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</p:sldIdLst>
  <p:sldSz cx="12192000" cy="6858000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Mají</a:t>
            </a:r>
            <a:r>
              <a:rPr lang="en-US" dirty="0"/>
              <a:t> se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en-US" dirty="0" err="1"/>
              <a:t>rodiče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zapoj</a:t>
            </a:r>
            <a:r>
              <a:rPr lang="cs-CZ" dirty="0"/>
              <a:t>i</a:t>
            </a:r>
            <a:r>
              <a:rPr lang="en-US" dirty="0"/>
              <a:t>t do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školy</a:t>
            </a:r>
            <a:r>
              <a:rPr lang="en-US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Mají se podle Vás rodiče více zapojt do života školy?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List1!$A$2:$A$5</c:f>
              <c:strCache>
                <c:ptCount val="4"/>
                <c:pt idx="0">
                  <c:v>rozhodně ano</c:v>
                </c:pt>
                <c:pt idx="1">
                  <c:v>spíše ano</c:v>
                </c:pt>
                <c:pt idx="2">
                  <c:v>spíše ne </c:v>
                </c:pt>
                <c:pt idx="3">
                  <c:v>rozhodně ne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21</c:v>
                </c:pt>
                <c:pt idx="1">
                  <c:v>30</c:v>
                </c:pt>
                <c:pt idx="2">
                  <c:v>10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A-4B62-993E-EE5A695C1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Četnost třídních schůzek je podle Vás: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List1!$A$2:$A$5</c:f>
              <c:strCache>
                <c:ptCount val="3"/>
                <c:pt idx="0">
                  <c:v>častá</c:v>
                </c:pt>
                <c:pt idx="1">
                  <c:v>dostačující</c:v>
                </c:pt>
                <c:pt idx="2">
                  <c:v>malá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</c:v>
                </c:pt>
                <c:pt idx="1">
                  <c:v>56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F4-4C5D-85F9-FD4BEF81F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Jak hodnotíte organizaci těchto setkání?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List1!$A$2:$A$5</c:f>
              <c:strCache>
                <c:ptCount val="4"/>
                <c:pt idx="0">
                  <c:v>velmi dobře</c:v>
                </c:pt>
                <c:pt idx="1">
                  <c:v>spíše dobře</c:v>
                </c:pt>
                <c:pt idx="2">
                  <c:v>spíše špatně</c:v>
                </c:pt>
                <c:pt idx="3">
                  <c:v>rozhodně špatně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43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1E-42B2-B39E-4F7AA3FDB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Je komunikace se školou dostačující?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List1!$A$2:$A$5</c:f>
              <c:strCache>
                <c:ptCount val="4"/>
                <c:pt idx="0">
                  <c:v>ano</c:v>
                </c:pt>
                <c:pt idx="1">
                  <c:v>spíše ano</c:v>
                </c:pt>
                <c:pt idx="2">
                  <c:v>spíše ne</c:v>
                </c:pt>
                <c:pt idx="3">
                  <c:v>ne 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42</c:v>
                </c:pt>
                <c:pt idx="1">
                  <c:v>12</c:v>
                </c:pt>
                <c:pt idx="2">
                  <c:v>2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84-41C9-9D35-661396174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Jaké je Vaše nejvyšší dosažené vzdělání?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List1!$A$2:$A$5</c:f>
              <c:strCache>
                <c:ptCount val="4"/>
                <c:pt idx="0">
                  <c:v>základní</c:v>
                </c:pt>
                <c:pt idx="1">
                  <c:v>vyučen</c:v>
                </c:pt>
                <c:pt idx="2">
                  <c:v>středoškolské</c:v>
                </c:pt>
                <c:pt idx="3">
                  <c:v>vysokoškolské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6</c:v>
                </c:pt>
                <c:pt idx="1">
                  <c:v>26</c:v>
                </c:pt>
                <c:pt idx="2">
                  <c:v>21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D5-4FDF-8075-1D5577192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Zadejte prosím Váš nynější profesní stav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List1!$A$2:$A$6</c:f>
              <c:strCache>
                <c:ptCount val="4"/>
                <c:pt idx="0">
                  <c:v>pracující</c:v>
                </c:pt>
                <c:pt idx="1">
                  <c:v>bez práce</c:v>
                </c:pt>
                <c:pt idx="2">
                  <c:v>důchodce/rentiér</c:v>
                </c:pt>
                <c:pt idx="3">
                  <c:v>pečující o osobu blízkou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43</c:v>
                </c:pt>
                <c:pt idx="1">
                  <c:v>10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0C-4AFE-88DC-05470D6F75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Jakým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 se </a:t>
            </a:r>
            <a:r>
              <a:rPr lang="en-US" dirty="0" err="1"/>
              <a:t>školou</a:t>
            </a:r>
            <a:r>
              <a:rPr lang="en-US" dirty="0"/>
              <a:t> </a:t>
            </a:r>
            <a:r>
              <a:rPr lang="en-US" dirty="0" err="1"/>
              <a:t>spolupracujete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byste</a:t>
            </a:r>
            <a:r>
              <a:rPr lang="en-US" dirty="0"/>
              <a:t> </a:t>
            </a:r>
            <a:r>
              <a:rPr lang="en-US" dirty="0" err="1"/>
              <a:t>rádi</a:t>
            </a:r>
            <a:r>
              <a:rPr lang="en-US" dirty="0"/>
              <a:t> </a:t>
            </a:r>
            <a:r>
              <a:rPr lang="en-US" dirty="0" err="1"/>
              <a:t>spolupracovali</a:t>
            </a:r>
            <a:r>
              <a:rPr lang="en-US" dirty="0"/>
              <a:t>?</a:t>
            </a:r>
            <a:r>
              <a:rPr lang="cs-CZ" dirty="0"/>
              <a:t> – Účast</a:t>
            </a:r>
            <a:r>
              <a:rPr lang="cs-CZ" baseline="0" dirty="0"/>
              <a:t> na třídních oslavách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Jakým způsobem se školou spolupracujete nebo byste rádi spolupracovali?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List1!$A$2:$A$6</c:f>
              <c:strCache>
                <c:ptCount val="5"/>
                <c:pt idx="0">
                  <c:v>velmi rád</c:v>
                </c:pt>
                <c:pt idx="1">
                  <c:v>spíše rád</c:v>
                </c:pt>
                <c:pt idx="2">
                  <c:v>spíše nerad</c:v>
                </c:pt>
                <c:pt idx="3">
                  <c:v>rozhodně nerad</c:v>
                </c:pt>
                <c:pt idx="4">
                  <c:v>nespolupracuji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30</c:v>
                </c:pt>
                <c:pt idx="1">
                  <c:v>21</c:v>
                </c:pt>
                <c:pt idx="2">
                  <c:v>5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AB-4474-9C7A-57BF62437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Účast na školních oslavách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List1!$A$2:$A$6</c:f>
              <c:strCache>
                <c:ptCount val="5"/>
                <c:pt idx="0">
                  <c:v>velmi rád</c:v>
                </c:pt>
                <c:pt idx="1">
                  <c:v>spíše rád</c:v>
                </c:pt>
                <c:pt idx="2">
                  <c:v>spíše nerad</c:v>
                </c:pt>
                <c:pt idx="3">
                  <c:v>rozhodně nerad</c:v>
                </c:pt>
                <c:pt idx="4">
                  <c:v>nespolupracuji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20</c:v>
                </c:pt>
                <c:pt idx="1">
                  <c:v>22</c:v>
                </c:pt>
                <c:pt idx="2">
                  <c:v>9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1-4D81-9023-05B5FBDDB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Společná práce pro třídu, školu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List1!$A$2:$A$6</c:f>
              <c:strCache>
                <c:ptCount val="5"/>
                <c:pt idx="0">
                  <c:v>velmi rád</c:v>
                </c:pt>
                <c:pt idx="1">
                  <c:v>spíše rád</c:v>
                </c:pt>
                <c:pt idx="2">
                  <c:v>spíše nerad</c:v>
                </c:pt>
                <c:pt idx="3">
                  <c:v>rozhodně nerad</c:v>
                </c:pt>
                <c:pt idx="4">
                  <c:v>nespolupracuji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21</c:v>
                </c:pt>
                <c:pt idx="1">
                  <c:v>28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8-41CB-841E-0E9017EA2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Finanční podpora školy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List1!$A$2:$A$6</c:f>
              <c:strCache>
                <c:ptCount val="5"/>
                <c:pt idx="0">
                  <c:v>velmi rád</c:v>
                </c:pt>
                <c:pt idx="1">
                  <c:v>spíše rád</c:v>
                </c:pt>
                <c:pt idx="2">
                  <c:v>spíše nerad</c:v>
                </c:pt>
                <c:pt idx="3">
                  <c:v>rozhodně nerad</c:v>
                </c:pt>
                <c:pt idx="4">
                  <c:v>nespolupracuji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7</c:v>
                </c:pt>
                <c:pt idx="1">
                  <c:v>18</c:v>
                </c:pt>
                <c:pt idx="2">
                  <c:v>12</c:v>
                </c:pt>
                <c:pt idx="3">
                  <c:v>0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6F-4DDB-88D2-3C9EE4238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83193897637797"/>
          <c:y val="0.89746998662217115"/>
          <c:w val="0.69158599901574802"/>
          <c:h val="8.8467514242894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Dozor během výletů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List1!$A$2:$A$6</c:f>
              <c:strCache>
                <c:ptCount val="5"/>
                <c:pt idx="0">
                  <c:v>velmi rád</c:v>
                </c:pt>
                <c:pt idx="1">
                  <c:v>spíše rád</c:v>
                </c:pt>
                <c:pt idx="2">
                  <c:v>spíše nerad</c:v>
                </c:pt>
                <c:pt idx="3">
                  <c:v>rozhodně nerad</c:v>
                </c:pt>
                <c:pt idx="4">
                  <c:v>nespolupracuji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10</c:v>
                </c:pt>
                <c:pt idx="1">
                  <c:v>14</c:v>
                </c:pt>
                <c:pt idx="2">
                  <c:v>14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3-4520-8950-A8219E567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Vyjadřování</a:t>
            </a:r>
            <a:r>
              <a:rPr lang="en-US" dirty="0"/>
              <a:t> se k do</a:t>
            </a:r>
            <a:r>
              <a:rPr lang="cs-CZ" dirty="0"/>
              <a:t>k</a:t>
            </a:r>
            <a:r>
              <a:rPr lang="en-US" dirty="0" err="1"/>
              <a:t>umentům</a:t>
            </a:r>
            <a:r>
              <a:rPr lang="en-US" dirty="0"/>
              <a:t> a </a:t>
            </a:r>
            <a:r>
              <a:rPr lang="en-US" dirty="0" err="1"/>
              <a:t>plánům</a:t>
            </a:r>
            <a:r>
              <a:rPr lang="en-US" dirty="0"/>
              <a:t> </a:t>
            </a:r>
            <a:r>
              <a:rPr lang="en-US" dirty="0" err="1"/>
              <a:t>školy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Vyjadřování se k do,umentům a plánům školy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List1!$A$2:$A$6</c:f>
              <c:strCache>
                <c:ptCount val="5"/>
                <c:pt idx="0">
                  <c:v>velmi rád</c:v>
                </c:pt>
                <c:pt idx="1">
                  <c:v>spíše rád</c:v>
                </c:pt>
                <c:pt idx="2">
                  <c:v>spíše nerad</c:v>
                </c:pt>
                <c:pt idx="3">
                  <c:v>rozhodně nerad</c:v>
                </c:pt>
                <c:pt idx="4">
                  <c:v>nespolupracuji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11</c:v>
                </c:pt>
                <c:pt idx="1">
                  <c:v>15</c:v>
                </c:pt>
                <c:pt idx="2">
                  <c:v>21</c:v>
                </c:pt>
                <c:pt idx="3">
                  <c:v>0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49-4164-B1FC-DAA1B2B78D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Jakou formou si přejete získávat informaci o vašem dítěti?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List1!$A$2:$A$6</c:f>
              <c:strCache>
                <c:ptCount val="5"/>
                <c:pt idx="0">
                  <c:v>Třídní schůzka</c:v>
                </c:pt>
                <c:pt idx="2">
                  <c:v>Individuální konzultace</c:v>
                </c:pt>
                <c:pt idx="3">
                  <c:v>žádné</c:v>
                </c:pt>
                <c:pt idx="4">
                  <c:v>Jiné - telefon, email, internet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24</c:v>
                </c:pt>
                <c:pt idx="1">
                  <c:v>0</c:v>
                </c:pt>
                <c:pt idx="2">
                  <c:v>30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86-485C-BF07-D4E8EA2151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Účastníte se třídních schůzek?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List1!$A$2:$A$5</c:f>
              <c:strCache>
                <c:ptCount val="3"/>
                <c:pt idx="0">
                  <c:v>vždy</c:v>
                </c:pt>
                <c:pt idx="1">
                  <c:v>občas</c:v>
                </c:pt>
                <c:pt idx="2">
                  <c:v>nikdy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41</c:v>
                </c:pt>
                <c:pt idx="1">
                  <c:v>19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6-490F-80A6-490664FFB5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74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14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57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5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42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15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5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12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52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46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58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4251-2C66-414C-9787-EA6FC4B4ACEF}" type="datetimeFigureOut">
              <a:rPr lang="cs-CZ" smtClean="0"/>
              <a:t>28.06.2022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6BC097-CE18-41FA-9EED-C5FFC93C949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74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C718D-B905-4B4A-B8BB-C1089E322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KOMUNIKACE ŠKOLY S RODIČI A VEŘEJNOSTÍ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5BB5A3-6927-4692-9CE9-2A6583279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Základní škola a Praktická škola, Jičín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FDCA09A-66C1-440E-8984-2E8CF6D1B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93" y="1022120"/>
            <a:ext cx="2101786" cy="210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53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66646CC1-D3D4-4CE0-94F3-98C98661F2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656327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024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1BF4C3E3-84DE-40B2-B9C4-2703F2C8A7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97040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6154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5A0DDB8A-15FC-4759-84A7-053A683569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67461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905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149E700-2A64-4BDF-9880-00F8A8DF94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281182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9154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4A68406-6C41-48EA-840D-5F20958299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35069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8477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8D5C299-145F-4EDD-911C-24200936A4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81914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4336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04B025F-2028-4E34-AB3D-169A5FB2AF57}"/>
              </a:ext>
            </a:extLst>
          </p:cNvPr>
          <p:cNvSpPr txBox="1"/>
          <p:nvPr/>
        </p:nvSpPr>
        <p:spPr>
          <a:xfrm>
            <a:off x="2019300" y="1219200"/>
            <a:ext cx="79757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Vážení rodiče,</a:t>
            </a:r>
          </a:p>
          <a:p>
            <a:r>
              <a:rPr lang="cs-CZ" dirty="0"/>
              <a:t>velmi Vám děkujeme za vyplnění dotazníku. Informace slouží ke zlepšení naší práce </a:t>
            </a:r>
          </a:p>
          <a:p>
            <a:r>
              <a:rPr lang="cs-CZ" dirty="0"/>
              <a:t>a posílení vzájemné spokojenosti.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44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D7D8467D-8870-4628-9419-6C0EAE4BA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26649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881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FECAEC31-15A4-491E-8A0D-ED802C5747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83599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244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C3AFD09-657D-45C1-B8E9-DC1BEF91B7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921759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603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2B8D1E6-165C-44E2-A837-3EC1AD35CD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108122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95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96CBE6F-1704-4758-AE96-148A61417B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215056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3373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A9822385-53C4-4027-AC5F-9741CB211A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484632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0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231A3577-13CB-47D2-9634-1C7EC13C45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860095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87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727DE509-8476-4E16-BF20-F7F0239CA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2166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472769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74</TotalTime>
  <Words>136</Words>
  <Application>Microsoft Office PowerPoint</Application>
  <PresentationFormat>Širokoúhlá obrazovka</PresentationFormat>
  <Paragraphs>19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Galerie</vt:lpstr>
      <vt:lpstr>KOMUNIKACE ŠKOLY S RODIČI A VEŘEJNOSTÍ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ŠKOLY S RODIČI A VEŘEJNOSTÍ</dc:title>
  <dc:creator>Jolana Zahradníková</dc:creator>
  <cp:lastModifiedBy>Jolana Zahradníková</cp:lastModifiedBy>
  <cp:revision>9</cp:revision>
  <cp:lastPrinted>2022-06-28T07:57:08Z</cp:lastPrinted>
  <dcterms:created xsi:type="dcterms:W3CDTF">2022-06-28T06:43:09Z</dcterms:created>
  <dcterms:modified xsi:type="dcterms:W3CDTF">2022-06-28T07:57:30Z</dcterms:modified>
</cp:coreProperties>
</file>